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71" t="12543"/>
          <a:stretch/>
        </p:blipFill>
        <p:spPr>
          <a:xfrm>
            <a:off x="5303521" y="3354917"/>
            <a:ext cx="3533991" cy="3503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87" y="829133"/>
            <a:ext cx="2764123" cy="2674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5" y="554789"/>
            <a:ext cx="2900473" cy="28938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918" r="7251"/>
          <a:stretch/>
        </p:blipFill>
        <p:spPr>
          <a:xfrm>
            <a:off x="630140" y="3654070"/>
            <a:ext cx="4370063" cy="30664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0614" y="99588"/>
            <a:ext cx="7858536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5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783" y="620804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103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9" y="195896"/>
            <a:ext cx="8993332" cy="6744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1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-110836"/>
            <a:ext cx="84166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стратегичесих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сессиях Консорциума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588082" cy="1587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50" y="227272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78" y="467329"/>
            <a:ext cx="1631000" cy="1347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86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578" y="209006"/>
            <a:ext cx="8125538" cy="783771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Калининград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08" r="-1039" b="11365"/>
          <a:stretch/>
        </p:blipFill>
        <p:spPr>
          <a:xfrm>
            <a:off x="842701" y="1188720"/>
            <a:ext cx="7883832" cy="5669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2070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1" y="243841"/>
            <a:ext cx="8445578" cy="722811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992" r="648"/>
          <a:stretch/>
        </p:blipFill>
        <p:spPr>
          <a:xfrm>
            <a:off x="-71846" y="949233"/>
            <a:ext cx="6568719" cy="34616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601" r="12037"/>
          <a:stretch/>
        </p:blipFill>
        <p:spPr>
          <a:xfrm>
            <a:off x="3816818" y="3796937"/>
            <a:ext cx="5327182" cy="31854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160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6589" y="138545"/>
            <a:ext cx="5996784" cy="18010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выездном расширенном заседании Ассоциации образовательных организаций «Консорциум по развитию инженерно-технологического образования» 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агестане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1" t="16104" r="-976" b="273"/>
          <a:stretch/>
        </p:blipFill>
        <p:spPr>
          <a:xfrm>
            <a:off x="316922" y="1939636"/>
            <a:ext cx="8411441" cy="4670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84053" y="2983911"/>
            <a:ext cx="5158143" cy="25900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7373" y="3061373"/>
            <a:ext cx="5180800" cy="24124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591" y="3284816"/>
            <a:ext cx="4021403" cy="357318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3509" y="0"/>
            <a:ext cx="52904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Поездка в Санкт-Петербург на  стратегическую сессию «Консорциум и «Профессионалы»</a:t>
            </a:r>
            <a:endParaRPr lang="ru-RU" alt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09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15" y="872996"/>
            <a:ext cx="3692986" cy="332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86" y="3382960"/>
            <a:ext cx="3380423" cy="347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689" y="3794530"/>
            <a:ext cx="3361772" cy="308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26" y="878975"/>
            <a:ext cx="2652474" cy="293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35050" y="294114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4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45" y="3787794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535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344" y="3491345"/>
            <a:ext cx="3306014" cy="33094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t="25797" r="3106"/>
          <a:stretch/>
        </p:blipFill>
        <p:spPr>
          <a:xfrm>
            <a:off x="5036917" y="200089"/>
            <a:ext cx="3983822" cy="30540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6710" y="5698168"/>
            <a:ext cx="1207112" cy="13229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3532" y="1931181"/>
            <a:ext cx="1207112" cy="1322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/>
          <a:srcRect l="16123" t="6374"/>
          <a:stretch/>
        </p:blipFill>
        <p:spPr>
          <a:xfrm>
            <a:off x="331682" y="57196"/>
            <a:ext cx="3017555" cy="33718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85580" y="2216209"/>
            <a:ext cx="1207112" cy="13229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/>
          <a:srcRect l="14635" t="27042" r="19183" b="15160"/>
          <a:stretch/>
        </p:blipFill>
        <p:spPr>
          <a:xfrm>
            <a:off x="5645517" y="3825947"/>
            <a:ext cx="3402893" cy="29748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1870" y="2592653"/>
            <a:ext cx="3017005" cy="30201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75514" y="4939074"/>
            <a:ext cx="919052" cy="11766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28828" y="5483855"/>
            <a:ext cx="951059" cy="1182727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743200" y="349886"/>
            <a:ext cx="3017005" cy="3063874"/>
          </a:xfrm>
        </p:spPr>
        <p:txBody>
          <a:bodyPr>
            <a:normAutofit/>
          </a:bodyPr>
          <a:lstStyle/>
          <a:p>
            <a:pPr algn="ctr"/>
            <a:endParaRPr lang="ru-RU" b="1" dirty="0"/>
          </a:p>
        </p:txBody>
      </p:sp>
      <p:pic>
        <p:nvPicPr>
          <p:cNvPr id="17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56" y="-102488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53159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5125" y="875668"/>
            <a:ext cx="2219109" cy="251005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5170" r="2330" b="47260"/>
          <a:stretch/>
        </p:blipFill>
        <p:spPr>
          <a:xfrm>
            <a:off x="691576" y="492948"/>
            <a:ext cx="3586509" cy="3297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1341" y="1033212"/>
            <a:ext cx="4482659" cy="2834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t="-579" r="4012"/>
          <a:stretch/>
        </p:blipFill>
        <p:spPr>
          <a:xfrm>
            <a:off x="4745190" y="4025104"/>
            <a:ext cx="4314962" cy="2858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/>
          <a:srcRect t="-4786" r="7079" b="1"/>
          <a:stretch/>
        </p:blipFill>
        <p:spPr>
          <a:xfrm>
            <a:off x="202743" y="3753394"/>
            <a:ext cx="4354085" cy="31046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3569" y="0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2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463" y="1454568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60865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04" y="48437"/>
            <a:ext cx="3369248" cy="3369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68" y="3422019"/>
            <a:ext cx="3550317" cy="3435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05" y="3492731"/>
            <a:ext cx="3441561" cy="33652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289" y="-40929"/>
            <a:ext cx="3462950" cy="3462949"/>
          </a:xfrm>
          <a:prstGeom prst="rect">
            <a:avLst/>
          </a:prstGeom>
        </p:spPr>
      </p:pic>
      <p:pic>
        <p:nvPicPr>
          <p:cNvPr id="6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748" y="187596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6165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2" y="2"/>
            <a:ext cx="9151592" cy="6857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459" y="3"/>
            <a:ext cx="6097466" cy="21716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1" y="-110836"/>
            <a:ext cx="841663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</a:t>
            </a:r>
          </a:p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инженерно-математического центра за  2023-2024 учебный год</a:t>
            </a:r>
            <a:endParaRPr lang="ru-RU" sz="4400" b="1" dirty="0"/>
          </a:p>
        </p:txBody>
      </p:sp>
      <p:pic>
        <p:nvPicPr>
          <p:cNvPr id="8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5" y="227273"/>
            <a:ext cx="1732587" cy="17320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51" y="227273"/>
            <a:ext cx="1220987" cy="158754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625" y="218220"/>
            <a:ext cx="1916482" cy="15966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64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223657" y="831272"/>
          <a:ext cx="4405746" cy="6466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250">
                  <a:extLst>
                    <a:ext uri="{9D8B030D-6E8A-4147-A177-3AD203B41FA5}">
                      <a16:colId xmlns="" xmlns:a16="http://schemas.microsoft.com/office/drawing/2014/main" val="2654060659"/>
                    </a:ext>
                  </a:extLst>
                </a:gridCol>
                <a:gridCol w="2493548">
                  <a:extLst>
                    <a:ext uri="{9D8B030D-6E8A-4147-A177-3AD203B41FA5}">
                      <a16:colId xmlns="" xmlns:a16="http://schemas.microsoft.com/office/drawing/2014/main" val="4175891143"/>
                    </a:ext>
                  </a:extLst>
                </a:gridCol>
                <a:gridCol w="1505948">
                  <a:extLst>
                    <a:ext uri="{9D8B030D-6E8A-4147-A177-3AD203B41FA5}">
                      <a16:colId xmlns="" xmlns:a16="http://schemas.microsoft.com/office/drawing/2014/main" val="3317247681"/>
                    </a:ext>
                  </a:extLst>
                </a:gridCol>
              </a:tblGrid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Название курса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Преподаватель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2748557774"/>
                  </a:ext>
                </a:extLst>
              </a:tr>
              <a:tr h="1689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Начальная школа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8935960"/>
                  </a:ext>
                </a:extLst>
              </a:tr>
              <a:tr h="337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Шахматы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Преподаватели шахматной школы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273022994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Робототехника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Шакирова Г.М.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684284975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Робототехника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Шевелева  Е.В.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1586473049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Робототехника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Ростовцева О.А.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1935197006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Робототехника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Шакирова Г.М.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2824667019"/>
                  </a:ext>
                </a:extLst>
              </a:tr>
              <a:tr h="1689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43150" algn="l"/>
                        </a:tabLst>
                      </a:pPr>
                      <a:r>
                        <a:rPr lang="ru-RU" sz="1100" dirty="0">
                          <a:effectLst/>
                        </a:rPr>
                        <a:t>5-9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56392079"/>
                  </a:ext>
                </a:extLst>
              </a:tr>
              <a:tr h="337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Физико-математический кружок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Шулаева</a:t>
                      </a:r>
                      <a:r>
                        <a:rPr lang="ru-RU" sz="1100" dirty="0">
                          <a:effectLst/>
                        </a:rPr>
                        <a:t> Е.Н.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Тихонова С.А.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262954134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Основы черчения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Сарбаева</a:t>
                      </a:r>
                      <a:r>
                        <a:rPr lang="ru-RU" sz="1100" dirty="0">
                          <a:effectLst/>
                        </a:rPr>
                        <a:t> Э.А.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598687556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Программирование в среде «</a:t>
                      </a:r>
                      <a:r>
                        <a:rPr lang="ru-RU" sz="1100" dirty="0" err="1">
                          <a:effectLst/>
                        </a:rPr>
                        <a:t>Скретч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Сарбаева</a:t>
                      </a:r>
                      <a:r>
                        <a:rPr lang="ru-RU" sz="1100" dirty="0">
                          <a:effectLst/>
                        </a:rPr>
                        <a:t> Э.А.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4284738031"/>
                  </a:ext>
                </a:extLst>
              </a:tr>
              <a:tr h="235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Инженерный практикум (пропедевтика физики)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Антонова Д.А.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1929633767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физических опытов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Нуруллин</a:t>
                      </a:r>
                      <a:r>
                        <a:rPr lang="ru-RU" sz="1100" dirty="0">
                          <a:effectLst/>
                        </a:rPr>
                        <a:t> А.Р.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1042665446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Основы гравитации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Нуруллин</a:t>
                      </a:r>
                      <a:r>
                        <a:rPr lang="ru-RU" sz="1100" dirty="0">
                          <a:effectLst/>
                        </a:rPr>
                        <a:t> А.Р.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800611272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Астрономия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Кашинцева</a:t>
                      </a:r>
                      <a:r>
                        <a:rPr lang="ru-RU" sz="1100" dirty="0">
                          <a:effectLst/>
                        </a:rPr>
                        <a:t> Е.А.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1530632642"/>
                  </a:ext>
                </a:extLst>
              </a:tr>
              <a:tr h="509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7-8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БПЛА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Сарбаева</a:t>
                      </a:r>
                      <a:r>
                        <a:rPr lang="ru-RU" sz="1100" dirty="0">
                          <a:effectLst/>
                        </a:rPr>
                        <a:t> Э.А.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Нуруллин</a:t>
                      </a:r>
                      <a:r>
                        <a:rPr lang="ru-RU" sz="1100" dirty="0">
                          <a:effectLst/>
                        </a:rPr>
                        <a:t> А.Р.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Михайлов С.А.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793578986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Инженерный практикум (основы черчения)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Антонова Д.А.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724701630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Морская робототехника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Шакирова Г.М.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240751441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Школьная бизнес-компания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Ростовцева О.А.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867422540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Программирование в среде С</a:t>
                      </a:r>
                      <a:r>
                        <a:rPr lang="en-US" sz="1100">
                          <a:effectLst/>
                        </a:rPr>
                        <a:t>#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Ахметшин</a:t>
                      </a:r>
                      <a:r>
                        <a:rPr lang="ru-RU" sz="1100" dirty="0">
                          <a:effectLst/>
                        </a:rPr>
                        <a:t> А.А.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2468239578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Виртуальная реальность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Ахметшин</a:t>
                      </a:r>
                      <a:r>
                        <a:rPr lang="ru-RU" sz="1100" dirty="0">
                          <a:effectLst/>
                        </a:rPr>
                        <a:t> А.А.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297050629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Физико-математический кружок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Шулаева</a:t>
                      </a:r>
                      <a:r>
                        <a:rPr lang="ru-RU" sz="1100" dirty="0">
                          <a:effectLst/>
                        </a:rPr>
                        <a:t> Е.Н.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282528783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Физика в задачах и экспериментах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Ляпченкова</a:t>
                      </a:r>
                      <a:r>
                        <a:rPr lang="ru-RU" sz="1100" dirty="0">
                          <a:effectLst/>
                        </a:rPr>
                        <a:t> Л.В.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4034406370"/>
                  </a:ext>
                </a:extLst>
              </a:tr>
              <a:tr h="1689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10-11 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91951377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10-11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Экспериментальная физика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Ляпченкова</a:t>
                      </a:r>
                      <a:r>
                        <a:rPr lang="ru-RU" sz="1100" dirty="0">
                          <a:effectLst/>
                        </a:rPr>
                        <a:t> Л.В.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4119807126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Практическая химия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Кушниковская</a:t>
                      </a:r>
                      <a:r>
                        <a:rPr lang="ru-RU" sz="1100" dirty="0">
                          <a:effectLst/>
                        </a:rPr>
                        <a:t> Г.А.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00186601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Оптика лазеров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Нуруллин</a:t>
                      </a:r>
                      <a:r>
                        <a:rPr lang="ru-RU" sz="1100" dirty="0">
                          <a:effectLst/>
                        </a:rPr>
                        <a:t> А.Р.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632573880"/>
                  </a:ext>
                </a:extLst>
              </a:tr>
              <a:tr h="188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Аддитивные технологии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Ляпченков</a:t>
                      </a:r>
                      <a:r>
                        <a:rPr lang="ru-RU" sz="1100" dirty="0">
                          <a:effectLst/>
                        </a:rPr>
                        <a:t> А.В.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602845548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Технопредпринимательство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Саранцева Е.Н.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46490470"/>
                  </a:ext>
                </a:extLst>
              </a:tr>
              <a:tr h="168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35" marR="28835" marT="0" marB="0"/>
                </a:tc>
                <a:extLst>
                  <a:ext uri="{0D108BD9-81ED-4DB2-BD59-A6C34878D82A}">
                    <a16:rowId xmlns="" xmlns:a16="http://schemas.microsoft.com/office/drawing/2014/main" val="33038208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9568" y="143584"/>
            <a:ext cx="8844432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343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</a:t>
            </a:r>
            <a:r>
              <a:rPr lang="ru-RU" alt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 инженерно-математического </a:t>
            </a:r>
            <a:r>
              <a:rPr lang="ru-RU" alt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 гимназии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3150" algn="l"/>
              </a:tabLst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31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630" y="1597073"/>
            <a:ext cx="2184707" cy="1804953"/>
          </a:xfrm>
          <a:prstGeom prst="rect">
            <a:avLst/>
          </a:prstGeom>
        </p:spPr>
      </p:pic>
      <p:pic>
        <p:nvPicPr>
          <p:cNvPr id="5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8" y="1927907"/>
            <a:ext cx="1801338" cy="18007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8134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25632A-6891-4A03-9A37-7B6C09DEA0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585" y="65421"/>
            <a:ext cx="6926998" cy="6727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576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5133" y="138548"/>
            <a:ext cx="7919936" cy="16526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2022г. Подписание договора о вступлении гимназии в Консорциум  по развитию школьного инженерно-технологического образования  в Российской Федерации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13\Desktop\СПБ. октябрь 2022\IMG_20220915_1205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6" t="15593" r="19758" b="9122"/>
          <a:stretch/>
        </p:blipFill>
        <p:spPr bwMode="auto">
          <a:xfrm>
            <a:off x="1473452" y="1532122"/>
            <a:ext cx="5553649" cy="5325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48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Экран (4:3)</PresentationFormat>
  <Paragraphs>114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</vt:lpstr>
      <vt:lpstr>Слайд 7</vt:lpstr>
      <vt:lpstr>Слайд 8</vt:lpstr>
      <vt:lpstr>2022г. Подписание договора о вступлении гимназии в Консорциум  по развитию школьного инженерно-технологического образования  в Российской Федерации</vt:lpstr>
      <vt:lpstr> </vt:lpstr>
      <vt:lpstr>Калининград</vt:lpstr>
      <vt:lpstr>Дагестан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Мikhail Еfimkin</dc:creator>
  <cp:lastModifiedBy>Мikhail Еfimkin</cp:lastModifiedBy>
  <cp:revision>1</cp:revision>
  <dcterms:created xsi:type="dcterms:W3CDTF">2025-11-11T16:25:50Z</dcterms:created>
  <dcterms:modified xsi:type="dcterms:W3CDTF">2025-11-11T16:35:45Z</dcterms:modified>
</cp:coreProperties>
</file>